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3" r:id="rId2"/>
    <p:sldId id="370" r:id="rId3"/>
    <p:sldId id="369" r:id="rId4"/>
    <p:sldId id="372" r:id="rId5"/>
    <p:sldId id="373" r:id="rId6"/>
    <p:sldId id="376" r:id="rId7"/>
    <p:sldId id="380" r:id="rId8"/>
    <p:sldId id="375" r:id="rId9"/>
    <p:sldId id="378" r:id="rId10"/>
    <p:sldId id="377" r:id="rId11"/>
    <p:sldId id="379" r:id="rId12"/>
    <p:sldId id="381" r:id="rId13"/>
    <p:sldId id="382" r:id="rId14"/>
    <p:sldId id="386" r:id="rId15"/>
    <p:sldId id="383" r:id="rId16"/>
    <p:sldId id="384" r:id="rId17"/>
    <p:sldId id="385" r:id="rId18"/>
    <p:sldId id="392" r:id="rId19"/>
    <p:sldId id="387" r:id="rId20"/>
    <p:sldId id="388" r:id="rId21"/>
    <p:sldId id="389" r:id="rId22"/>
    <p:sldId id="397" r:id="rId23"/>
    <p:sldId id="390" r:id="rId24"/>
    <p:sldId id="393" r:id="rId25"/>
    <p:sldId id="394" r:id="rId26"/>
    <p:sldId id="391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278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9AA03-2222-4CCE-A79C-13E071D43B51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FB67A-3C57-4918-BA96-D4065B23D0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01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FB67A-3C57-4918-BA96-D4065B23D0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7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>
            <a:grpSpLocks/>
          </p:cNvGrpSpPr>
          <p:nvPr userDrawn="1"/>
        </p:nvGrpSpPr>
        <p:grpSpPr bwMode="auto">
          <a:xfrm>
            <a:off x="1055688" y="1039813"/>
            <a:ext cx="10580687" cy="188912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2850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368" y="1204290"/>
              <a:ext cx="8097775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 descr="C:\Users\Administrator\Desktop\其他任务\INAT核分析技术研究所标志\透明PNG\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282575"/>
            <a:ext cx="50053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/>
          <p:cNvSpPr txBox="1">
            <a:spLocks noChangeArrowheads="1"/>
          </p:cNvSpPr>
          <p:nvPr userDrawn="1"/>
        </p:nvSpPr>
        <p:spPr bwMode="auto">
          <a:xfrm>
            <a:off x="11485563" y="6356350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7E82FFF8-ED81-4650-8F44-F59FD1158CD9}" type="slidenum">
              <a:rPr lang="zh-CN" altLang="en-US" sz="16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eaLnBrk="1" hangingPunct="1">
                <a:defRPr/>
              </a:pPr>
              <a:t>‹#›</a:t>
            </a:fld>
            <a:r>
              <a:rPr lang="zh-CN" altLang="en-US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C923-CD99-4F90-9D12-149271B0182A}" type="datetimeFigureOut">
              <a:rPr lang="zh-CN" altLang="en-US"/>
              <a:pPr>
                <a:defRPr/>
              </a:pPr>
              <a:t>2017/11/2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C61F-42D3-42EF-B05E-52A9244AB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7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8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35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2" indent="0" algn="ctr">
              <a:buNone/>
              <a:defRPr sz="1600"/>
            </a:lvl4pPr>
            <a:lvl5pPr marL="1828722" indent="0" algn="ctr">
              <a:buNone/>
              <a:defRPr sz="1600"/>
            </a:lvl5pPr>
            <a:lvl6pPr marL="2285903" indent="0" algn="ctr">
              <a:buNone/>
              <a:defRPr sz="1600"/>
            </a:lvl6pPr>
            <a:lvl7pPr marL="2743083" indent="0" algn="ctr">
              <a:buNone/>
              <a:defRPr sz="1600"/>
            </a:lvl7pPr>
            <a:lvl8pPr marL="3200264" indent="0" algn="ctr">
              <a:buNone/>
              <a:defRPr sz="1600"/>
            </a:lvl8pPr>
            <a:lvl9pPr marL="3657445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E4566-12A2-466F-B588-7192F95B54D5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EE60-814F-4264-8A96-2B5B55D2A8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15"/>
          <p:cNvSpPr txBox="1">
            <a:spLocks noChangeArrowheads="1"/>
          </p:cNvSpPr>
          <p:nvPr userDrawn="1"/>
        </p:nvSpPr>
        <p:spPr bwMode="auto">
          <a:xfrm>
            <a:off x="11485563" y="6356350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7E82FFF8-ED81-4650-8F44-F59FD1158CD9}" type="slidenum">
              <a:rPr lang="zh-CN" altLang="en-US" sz="160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 eaLnBrk="1" hangingPunct="1">
                <a:defRPr/>
              </a:pPr>
              <a:t>‹#›</a:t>
            </a:fld>
            <a:r>
              <a:rPr lang="zh-CN" altLang="en-US" sz="16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88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32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8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97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10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6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FAA50-1703-4DFF-9549-9F91ED5CFBAA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3BDF-CE1D-46E0-8013-48C503BBAE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0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3229400" y="5029477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5F4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汇报人：程璨</a:t>
            </a:r>
            <a:endParaRPr lang="zh-CN" altLang="en-US" sz="2000" dirty="0">
              <a:solidFill>
                <a:srgbClr val="F5F4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01510" y="3979436"/>
            <a:ext cx="6408000" cy="873038"/>
            <a:chOff x="3044373" y="3979436"/>
            <a:chExt cx="6408000" cy="87303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044373" y="4852474"/>
              <a:ext cx="6408000" cy="0"/>
            </a:xfrm>
            <a:prstGeom prst="line">
              <a:avLst/>
            </a:prstGeom>
            <a:ln>
              <a:solidFill>
                <a:srgbClr val="F5F5EB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组合 1"/>
            <p:cNvGrpSpPr/>
            <p:nvPr/>
          </p:nvGrpSpPr>
          <p:grpSpPr>
            <a:xfrm>
              <a:off x="3244892" y="3979436"/>
              <a:ext cx="6006963" cy="707886"/>
              <a:chOff x="3271942" y="3979436"/>
              <a:chExt cx="6006963" cy="70788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271942" y="3979436"/>
                <a:ext cx="23025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000" dirty="0" smtClean="0">
                    <a:solidFill>
                      <a:srgbClr val="F5F4F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组会汇报</a:t>
                </a:r>
                <a:r>
                  <a:rPr lang="en-US" altLang="zh-CN" sz="4000" dirty="0" smtClean="0">
                    <a:solidFill>
                      <a:srgbClr val="F5F4F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 </a:t>
                </a:r>
                <a:endParaRPr lang="zh-CN" altLang="en-US" sz="4000" dirty="0">
                  <a:solidFill>
                    <a:srgbClr val="F5F4F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221160" y="3987131"/>
                <a:ext cx="3057745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solidFill>
                      <a:srgbClr val="F5F4F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核分析技术</a:t>
                </a:r>
                <a:r>
                  <a:rPr lang="zh-CN" altLang="en-US" sz="2800" dirty="0" smtClean="0">
                    <a:solidFill>
                      <a:srgbClr val="F5F4F1"/>
                    </a:solidFill>
                    <a:latin typeface="华康俪金黑W8(P)" panose="020B0800000000000000" pitchFamily="34" charset="-122"/>
                    <a:ea typeface="华康俪金黑W8(P)" panose="020B0800000000000000" pitchFamily="34" charset="-122"/>
                  </a:rPr>
                  <a:t>研究所</a:t>
                </a:r>
                <a:endParaRPr lang="en-US" altLang="zh-CN" sz="2800" dirty="0" smtClean="0">
                  <a:solidFill>
                    <a:srgbClr val="F5F4F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endParaRPr>
              </a:p>
              <a:p>
                <a:pPr algn="ctr"/>
                <a:r>
                  <a:rPr lang="en-US" altLang="zh-CN" sz="1100" dirty="0">
                    <a:solidFill>
                      <a:srgbClr val="F5F4F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Institute of Nuclear Analytical Technology </a:t>
                </a:r>
                <a:endParaRPr lang="zh-CN" altLang="en-US" sz="1100" dirty="0">
                  <a:solidFill>
                    <a:srgbClr val="F5F4F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767659" y="4203191"/>
                <a:ext cx="260376" cy="260376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7" name="文本框 16"/>
          <p:cNvSpPr txBox="1"/>
          <p:nvPr/>
        </p:nvSpPr>
        <p:spPr>
          <a:xfrm>
            <a:off x="1340785" y="2230711"/>
            <a:ext cx="9329447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MCNP</a:t>
            </a: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软件教学分析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05509" y="5039653"/>
            <a:ext cx="350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5F4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</a:t>
            </a:r>
            <a:r>
              <a:rPr lang="zh-CN" altLang="en-US" sz="2000" dirty="0">
                <a:solidFill>
                  <a:srgbClr val="F5F4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老师：</a:t>
            </a:r>
            <a:r>
              <a:rPr lang="zh-CN" altLang="en-US" sz="2000" dirty="0" smtClean="0">
                <a:solidFill>
                  <a:srgbClr val="F5F4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贾文宝</a:t>
            </a:r>
            <a:endParaRPr lang="zh-CN" altLang="en-US" sz="2000" dirty="0">
              <a:solidFill>
                <a:srgbClr val="F5F4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编写问题及解决方法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3240" y="1408831"/>
            <a:ext cx="245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：源与几何重叠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89" y="1868822"/>
            <a:ext cx="2040780" cy="20746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41" y="1778163"/>
            <a:ext cx="5619750" cy="2600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9036" y="2003391"/>
            <a:ext cx="2657475" cy="647700"/>
          </a:xfrm>
          <a:prstGeom prst="rect">
            <a:avLst/>
          </a:prstGeom>
        </p:spPr>
      </p:pic>
      <p:sp>
        <p:nvSpPr>
          <p:cNvPr id="9" name="乘号 8"/>
          <p:cNvSpPr/>
          <p:nvPr/>
        </p:nvSpPr>
        <p:spPr>
          <a:xfrm>
            <a:off x="11393156" y="2071631"/>
            <a:ext cx="545910" cy="5459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073" y="3298925"/>
            <a:ext cx="2819400" cy="552450"/>
          </a:xfrm>
          <a:prstGeom prst="rect">
            <a:avLst/>
          </a:prstGeom>
        </p:spPr>
      </p:pic>
      <p:sp>
        <p:nvSpPr>
          <p:cNvPr id="11" name="L 形 10"/>
          <p:cNvSpPr/>
          <p:nvPr/>
        </p:nvSpPr>
        <p:spPr>
          <a:xfrm rot="18683778">
            <a:off x="11442582" y="3386983"/>
            <a:ext cx="650331" cy="376334"/>
          </a:xfrm>
          <a:prstGeom prst="corner">
            <a:avLst>
              <a:gd name="adj1" fmla="val 37273"/>
              <a:gd name="adj2" fmla="val 333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336598" y="4378488"/>
            <a:ext cx="2533555" cy="2249160"/>
            <a:chOff x="8796195" y="1163045"/>
            <a:chExt cx="2733675" cy="245745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96195" y="1163045"/>
              <a:ext cx="2733675" cy="2457450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9070984" y="27657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69152" y="5272235"/>
            <a:ext cx="49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源的位置最好不要与几何体在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同一平面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4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编写问题及解决方法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0852" y="2174526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查看错误说明和地点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0851" y="3062422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对照说明书修改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0851" y="395031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/>
              <a:t>逐一修改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675969" y="1904494"/>
            <a:ext cx="4055165" cy="1876373"/>
            <a:chOff x="6380921" y="1303864"/>
            <a:chExt cx="4055165" cy="1876373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0921" y="1303864"/>
              <a:ext cx="4055165" cy="18763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6390860" y="2489247"/>
              <a:ext cx="2713383" cy="8498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358758" y="4629996"/>
            <a:ext cx="5372376" cy="857294"/>
            <a:chOff x="6380921" y="3615498"/>
            <a:chExt cx="5372376" cy="857294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0921" y="3615498"/>
              <a:ext cx="5372376" cy="857294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6503504" y="3774706"/>
              <a:ext cx="2713383" cy="13137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304" y="1758288"/>
            <a:ext cx="4045158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42164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目</a:t>
            </a:r>
            <a:endParaRPr lang="en-US" altLang="zh-CN" sz="88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录</a:t>
            </a:r>
            <a:endParaRPr lang="zh-CN" altLang="en-US" sz="88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4954" y="997913"/>
            <a:ext cx="504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   MCNP</a:t>
            </a:r>
            <a:r>
              <a:rPr lang="zh-CN" altLang="en-US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基本结构和例子</a:t>
            </a:r>
            <a:endParaRPr lang="zh-CN" altLang="en-US" sz="3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4954" y="2411149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02   MCNP</a:t>
            </a:r>
            <a:r>
              <a:rPr lang="zh-CN" altLang="en-US" dirty="0" smtClean="0">
                <a:solidFill>
                  <a:srgbClr val="0070C0"/>
                </a:solidFill>
              </a:rPr>
              <a:t>编写问题</a:t>
            </a:r>
            <a:r>
              <a:rPr lang="zh-CN" altLang="en-US" dirty="0">
                <a:solidFill>
                  <a:srgbClr val="0070C0"/>
                </a:solidFill>
              </a:rPr>
              <a:t>及解决方法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4954" y="3824385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03   MCNP</a:t>
            </a:r>
            <a:r>
              <a:rPr lang="zh-CN" altLang="en-US" dirty="0" smtClean="0">
                <a:solidFill>
                  <a:schemeClr val="tx1"/>
                </a:solidFill>
              </a:rPr>
              <a:t>中常用情况举例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4954" y="5237620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04   MCNP</a:t>
            </a:r>
            <a:r>
              <a:rPr lang="zh-CN" altLang="en-US" dirty="0" smtClean="0">
                <a:solidFill>
                  <a:srgbClr val="0070C0"/>
                </a:solidFill>
              </a:rPr>
              <a:t>中结果可视化编辑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中常用情况举例</a:t>
            </a:r>
          </a:p>
        </p:txBody>
      </p:sp>
      <p:pic>
        <p:nvPicPr>
          <p:cNvPr id="15" name="图片 14"/>
          <p:cNvPicPr/>
          <p:nvPr/>
        </p:nvPicPr>
        <p:blipFill rotWithShape="1">
          <a:blip r:embed="rId2"/>
          <a:srcRect l="15243"/>
          <a:stretch/>
        </p:blipFill>
        <p:spPr>
          <a:xfrm>
            <a:off x="4509359" y="4272120"/>
            <a:ext cx="2216426" cy="258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5" y="1785521"/>
            <a:ext cx="3714941" cy="2756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7386"/>
          <a:stretch/>
        </p:blipFill>
        <p:spPr>
          <a:xfrm>
            <a:off x="4251076" y="1660041"/>
            <a:ext cx="3202194" cy="21811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65" y="4667293"/>
            <a:ext cx="4174435" cy="1558623"/>
          </a:xfrm>
          <a:prstGeom prst="rect">
            <a:avLst/>
          </a:prstGeom>
        </p:spPr>
      </p:pic>
      <p:pic>
        <p:nvPicPr>
          <p:cNvPr id="19" name="图片 18" descr="C:\Users\ccswy\Desktop\Graph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t="7452" r="12373" b="3287"/>
          <a:stretch/>
        </p:blipFill>
        <p:spPr bwMode="auto">
          <a:xfrm>
            <a:off x="7653131" y="1785521"/>
            <a:ext cx="4403035" cy="3881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815009" y="1281787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探测器效率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75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00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基本结构和例子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5" y="4691256"/>
            <a:ext cx="4300663" cy="202918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67855" y="1623962"/>
            <a:ext cx="4289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100" dirty="0"/>
              <a:t>mode n p</a:t>
            </a:r>
          </a:p>
          <a:p>
            <a:r>
              <a:rPr lang="fr-FR" altLang="zh-CN" sz="1100" dirty="0"/>
              <a:t>ssw 42(7) -43(7) -44(7) pty=p</a:t>
            </a:r>
          </a:p>
          <a:p>
            <a:r>
              <a:rPr lang="fr-FR" altLang="zh-CN" sz="1100" dirty="0"/>
              <a:t>sdef pos=-1 0 0 erg=d2 par=1                                                                             </a:t>
            </a:r>
          </a:p>
          <a:p>
            <a:r>
              <a:rPr lang="fr-FR" altLang="zh-CN" sz="1100" dirty="0"/>
              <a:t>si2 h 0.5 1 1.5 2 2.5 3 3.5 4 4.5 5 5.5 6 6.5 7 7.5 8 8.5 9 9.5 10 10.5 </a:t>
            </a:r>
          </a:p>
          <a:p>
            <a:r>
              <a:rPr lang="fr-FR" altLang="zh-CN" sz="1100" dirty="0"/>
              <a:t>sp2 d 0 0.0618 0.0506 0.0281 0.0955 0.0787 0.1236 0.0843 0.0899         </a:t>
            </a:r>
          </a:p>
          <a:p>
            <a:r>
              <a:rPr lang="fr-FR" altLang="zh-CN" sz="1100" dirty="0"/>
              <a:t>       0.0562 0.0843 0.0337 0.0225 0.0506 0.0449 0.0393 0.0168 0.0112    </a:t>
            </a:r>
          </a:p>
          <a:p>
            <a:r>
              <a:rPr lang="fr-FR" altLang="zh-CN" sz="1100" dirty="0"/>
              <a:t>       0.0112 0.0112 0.0056                                              </a:t>
            </a:r>
          </a:p>
          <a:p>
            <a:r>
              <a:rPr lang="fr-FR" altLang="zh-CN" sz="1100" dirty="0"/>
              <a:t>nps 500000000</a:t>
            </a:r>
            <a:endParaRPr lang="zh-CN" altLang="en-US" sz="11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322697" y="3538564"/>
            <a:ext cx="192433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Si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：源信息分布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肘形连接符 30"/>
          <p:cNvCxnSpPr>
            <a:endCxn id="30" idx="1"/>
          </p:cNvCxnSpPr>
          <p:nvPr/>
        </p:nvCxnSpPr>
        <p:spPr>
          <a:xfrm rot="16200000" flipH="1">
            <a:off x="158437" y="2558970"/>
            <a:ext cx="1919180" cy="40934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187466" y="4261326"/>
            <a:ext cx="192433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：源信息分布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肘形连接符 32"/>
          <p:cNvCxnSpPr>
            <a:endCxn id="32" idx="1"/>
          </p:cNvCxnSpPr>
          <p:nvPr/>
        </p:nvCxnSpPr>
        <p:spPr>
          <a:xfrm rot="16200000" flipH="1">
            <a:off x="650405" y="2908930"/>
            <a:ext cx="2100357" cy="97376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587178" y="2914374"/>
            <a:ext cx="146031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曲面源</a:t>
            </a:r>
          </a:p>
        </p:txBody>
      </p:sp>
      <p:cxnSp>
        <p:nvCxnSpPr>
          <p:cNvPr id="35" name="肘形连接符 34"/>
          <p:cNvCxnSpPr/>
          <p:nvPr/>
        </p:nvCxnSpPr>
        <p:spPr>
          <a:xfrm>
            <a:off x="2742064" y="1777005"/>
            <a:ext cx="1549021" cy="113725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3604393" y="3330479"/>
            <a:ext cx="1460311" cy="60016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l"/>
            <a:r>
              <a:rPr lang="en-US" altLang="zh-CN" sz="1100" b="0" dirty="0" err="1"/>
              <a:t>ssr</a:t>
            </a:r>
            <a:r>
              <a:rPr lang="en-US" altLang="zh-CN" sz="1100" b="0" dirty="0"/>
              <a:t>                                                                             </a:t>
            </a:r>
          </a:p>
          <a:p>
            <a:pPr algn="l"/>
            <a:r>
              <a:rPr lang="en-US" altLang="zh-CN" sz="1100" b="0" dirty="0"/>
              <a:t>f8:p 7                                                                          </a:t>
            </a:r>
          </a:p>
          <a:p>
            <a:pPr algn="l"/>
            <a:r>
              <a:rPr lang="en-US" altLang="zh-CN" sz="1100" b="0" dirty="0"/>
              <a:t>e8 0 999i 10 </a:t>
            </a:r>
            <a:endParaRPr lang="zh-CN" altLang="en-US" sz="1100" b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234" y="1518161"/>
            <a:ext cx="6668970" cy="22598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489" y="4124549"/>
            <a:ext cx="2140060" cy="3556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799" y="4053295"/>
            <a:ext cx="3432264" cy="452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704" y="4670810"/>
            <a:ext cx="6967192" cy="183520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4181" y="1243571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不同伽马和中子源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34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中常用情况举例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468" y="1928191"/>
            <a:ext cx="5311101" cy="38265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62" y="1928191"/>
            <a:ext cx="6212645" cy="38265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4181" y="126742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伽马能谱模拟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23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中常用情况举例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8" y="2098671"/>
            <a:ext cx="6256079" cy="3319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952" y="1878029"/>
            <a:ext cx="5212743" cy="39072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伽马能谱模拟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67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中常用情况举例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剂量率计算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52" y="1966758"/>
            <a:ext cx="5880402" cy="19304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051" y="1966758"/>
            <a:ext cx="5219968" cy="33021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70" y="4224363"/>
            <a:ext cx="5849483" cy="24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中常用情况举例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剂量率计算</a:t>
            </a:r>
            <a:endParaRPr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76" y="1911250"/>
            <a:ext cx="6940907" cy="18098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76" y="3838708"/>
            <a:ext cx="5283206" cy="2487224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424530" y="1890873"/>
            <a:ext cx="4562061" cy="36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42164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目</a:t>
            </a:r>
            <a:endParaRPr lang="en-US" altLang="zh-CN" sz="88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录</a:t>
            </a:r>
            <a:endParaRPr lang="zh-CN" altLang="en-US" sz="88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4954" y="997913"/>
            <a:ext cx="504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   MCNP</a:t>
            </a:r>
            <a:r>
              <a:rPr lang="zh-CN" altLang="en-US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基本结构和例子</a:t>
            </a:r>
            <a:endParaRPr lang="zh-CN" altLang="en-US" sz="3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4954" y="2411149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02   MCNP</a:t>
            </a:r>
            <a:r>
              <a:rPr lang="zh-CN" altLang="en-US" dirty="0" smtClean="0">
                <a:solidFill>
                  <a:srgbClr val="0070C0"/>
                </a:solidFill>
              </a:rPr>
              <a:t>编写问题</a:t>
            </a:r>
            <a:r>
              <a:rPr lang="zh-CN" altLang="en-US" dirty="0">
                <a:solidFill>
                  <a:srgbClr val="0070C0"/>
                </a:solidFill>
              </a:rPr>
              <a:t>及解决方法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4954" y="3824385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03   MCNP</a:t>
            </a:r>
            <a:r>
              <a:rPr lang="zh-CN" altLang="en-US" dirty="0" smtClean="0">
                <a:solidFill>
                  <a:srgbClr val="0070C0"/>
                </a:solidFill>
              </a:rPr>
              <a:t>中常用情况举例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4954" y="5237620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04   MCNP</a:t>
            </a:r>
            <a:r>
              <a:rPr lang="zh-CN" altLang="en-US" dirty="0" smtClean="0">
                <a:solidFill>
                  <a:schemeClr val="tx1"/>
                </a:solidFill>
              </a:rPr>
              <a:t>中结果可视化编辑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42164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目</a:t>
            </a:r>
            <a:endParaRPr lang="en-US" altLang="zh-CN" sz="88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录</a:t>
            </a:r>
            <a:endParaRPr lang="zh-CN" altLang="en-US" sz="88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4954" y="997913"/>
            <a:ext cx="504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   MCNP</a:t>
            </a:r>
            <a:r>
              <a:rPr lang="zh-CN" altLang="en-US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基本结构和例子</a:t>
            </a:r>
            <a:endParaRPr lang="zh-CN" altLang="en-US" sz="3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4954" y="2411149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02   MCNP</a:t>
            </a:r>
            <a:r>
              <a:rPr lang="zh-CN" altLang="en-US" dirty="0" smtClean="0">
                <a:solidFill>
                  <a:schemeClr val="tx1"/>
                </a:solidFill>
              </a:rPr>
              <a:t>编写问题</a:t>
            </a:r>
            <a:r>
              <a:rPr lang="zh-CN" altLang="en-US" dirty="0">
                <a:solidFill>
                  <a:schemeClr val="tx1"/>
                </a:solidFill>
              </a:rPr>
              <a:t>及解决方法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4954" y="3824385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03   MCNP</a:t>
            </a:r>
            <a:r>
              <a:rPr lang="zh-CN" altLang="en-US" dirty="0" smtClean="0">
                <a:solidFill>
                  <a:schemeClr val="tx1"/>
                </a:solidFill>
              </a:rPr>
              <a:t>中常用情况举例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4954" y="5237620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04   MCNP</a:t>
            </a:r>
            <a:r>
              <a:rPr lang="zh-CN" altLang="en-US" dirty="0" smtClean="0">
                <a:solidFill>
                  <a:schemeClr val="tx1"/>
                </a:solidFill>
              </a:rPr>
              <a:t>中结果可视化编辑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中结果可视化编辑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一个体内中子分布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945" y="1759226"/>
            <a:ext cx="2793099" cy="31308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59" y="1920117"/>
            <a:ext cx="4597636" cy="32958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59" y="5245180"/>
            <a:ext cx="4597636" cy="1547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809" y="4814718"/>
            <a:ext cx="5934610" cy="19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中结果可视化编辑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02" y="1968154"/>
            <a:ext cx="5612642" cy="4411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14" y="1968154"/>
            <a:ext cx="5390992" cy="43314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剂量率分布图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3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中结果可视化编辑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713" y="1210048"/>
            <a:ext cx="8794480" cy="564795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2652" y="1660041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 smtClean="0"/>
              <a:t>中子通量分布</a:t>
            </a:r>
            <a:r>
              <a:rPr lang="zh-CN" altLang="en-US" sz="3200" dirty="0" smtClean="0"/>
              <a:t>图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513073" y="2719897"/>
            <a:ext cx="316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MESH</a:t>
            </a:r>
            <a:r>
              <a:rPr lang="zh-CN" altLang="en-US" sz="3200" b="1" dirty="0" smtClean="0"/>
              <a:t>卡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MCPLOT+X11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424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中结果可视化编辑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47473"/>
          <a:stretch/>
        </p:blipFill>
        <p:spPr>
          <a:xfrm>
            <a:off x="0" y="2033189"/>
            <a:ext cx="3128787" cy="32577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486" y="2341180"/>
            <a:ext cx="8636444" cy="26417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粒子碰撞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306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中结果可视化编辑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粒子碰撞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13" y="3347256"/>
            <a:ext cx="6496384" cy="12319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16" y="1856501"/>
            <a:ext cx="6432881" cy="1460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32" y="4697225"/>
            <a:ext cx="11843359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中结果可视化编辑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粒子碰撞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86" y="1859138"/>
            <a:ext cx="5677192" cy="39753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08" y="1859138"/>
            <a:ext cx="7360028" cy="45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中结果可视化编辑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181" y="1429208"/>
            <a:ext cx="352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 smtClean="0"/>
              <a:t>粒子碰撞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435" y="2047666"/>
            <a:ext cx="4314825" cy="42386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81" y="1890873"/>
            <a:ext cx="4191215" cy="13335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51" y="3115113"/>
            <a:ext cx="6407479" cy="33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粒子追踪卡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PTRAC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2652" y="1550710"/>
            <a:ext cx="107187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粒子信息追踪记录卡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(Particle Track Output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PTRAC</a:t>
            </a:r>
            <a:r>
              <a:rPr lang="en-US" altLang="zh-CN" sz="2000" b="1" kern="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endParaRPr lang="en-US" altLang="zh-CN" sz="2000" b="1" kern="1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0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MCNP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中具有记录目标粒子从发射源发射到目的地的所有信息的功能，包括记录粒子的能量、位置、角度、发生反应类型、产物等，其中详细的设置在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MCNP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使用手册中可以</a:t>
            </a:r>
            <a:r>
              <a:rPr lang="zh-CN" altLang="zh-CN" sz="20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找到</a:t>
            </a:r>
            <a:r>
              <a:rPr lang="zh-CN" altLang="en-US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2652" y="4079869"/>
            <a:ext cx="10901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PTRAC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卡的设置主要有：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event=col, 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, sur, 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bnk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; file=ASC; </a:t>
            </a:r>
            <a:r>
              <a:rPr lang="en-US" altLang="zh-CN" sz="2400" b="1" kern="100" dirty="0">
                <a:latin typeface="Times New Roman" panose="02020603050405020304" pitchFamily="18" charset="0"/>
              </a:rPr>
              <a:t>type=p, e; write=all; max=1000000000; Tally=1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37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粒子追踪卡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PTRAC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Picture 1" descr="装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>
            <a:fillRect/>
          </a:stretch>
        </p:blipFill>
        <p:spPr bwMode="auto">
          <a:xfrm>
            <a:off x="5724939" y="1408831"/>
            <a:ext cx="5178287" cy="45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24939" y="6074364"/>
            <a:ext cx="52261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MCNP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模拟计算装置示意图</a:t>
            </a:r>
            <a:endParaRPr kumimoji="0" lang="zh-CN" alt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652" y="2668512"/>
            <a:ext cx="4983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PTRAC</a:t>
            </a:r>
            <a:r>
              <a:rPr lang="zh-CN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卡的设置主要有：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event=col, 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, sur, 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bnk</a:t>
            </a:r>
            <a:r>
              <a:rPr lang="en-US" altLang="zh-CN" sz="2400" b="1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; file=ASC; </a:t>
            </a:r>
            <a:r>
              <a:rPr lang="en-US" altLang="zh-CN" sz="2400" b="1" kern="100" dirty="0">
                <a:latin typeface="Times New Roman" panose="02020603050405020304" pitchFamily="18" charset="0"/>
              </a:rPr>
              <a:t>type=p, e; write=all; max=1000000000; Tally=1</a:t>
            </a:r>
            <a:r>
              <a:rPr lang="zh-CN" altLang="zh-CN" sz="24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62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粒子追踪卡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PTRAC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 descr="ptrac输出文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55" y="1299500"/>
            <a:ext cx="9536046" cy="54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1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00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基本结构和例子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93" y="2144777"/>
            <a:ext cx="5629275" cy="143827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4068" y="4251729"/>
            <a:ext cx="5953125" cy="890868"/>
            <a:chOff x="4008959" y="2653896"/>
            <a:chExt cx="5953125" cy="8908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6584" y="2653896"/>
              <a:ext cx="5629275" cy="27622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8959" y="2868489"/>
              <a:ext cx="5953125" cy="67627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242" y="2238420"/>
            <a:ext cx="2447925" cy="638175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 flipV="1">
            <a:off x="6673794" y="2333954"/>
            <a:ext cx="3698543" cy="1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10372337" y="2144777"/>
            <a:ext cx="1466850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输入文件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673794" y="2557507"/>
            <a:ext cx="36985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379019" y="2481731"/>
            <a:ext cx="1466850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 smtClean="0"/>
              <a:t>输出文件</a:t>
            </a:r>
            <a:endParaRPr lang="zh-CN" altLang="en-US" dirty="0"/>
          </a:p>
        </p:txBody>
      </p:sp>
      <p:cxnSp>
        <p:nvCxnSpPr>
          <p:cNvPr id="24" name="肘形连接符 23"/>
          <p:cNvCxnSpPr>
            <a:endCxn id="25" idx="1"/>
          </p:cNvCxnSpPr>
          <p:nvPr/>
        </p:nvCxnSpPr>
        <p:spPr>
          <a:xfrm>
            <a:off x="6851215" y="2789508"/>
            <a:ext cx="3527804" cy="71697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379019" y="3352593"/>
            <a:ext cx="1466850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 smtClean="0"/>
              <a:t>运行信息文件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230242" y="4412337"/>
            <a:ext cx="5743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对中子、光子和电子的输运进行计算分析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4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粒子追踪卡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PTRAC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414" y="1520341"/>
            <a:ext cx="8239483" cy="524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粒子追踪卡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PTRAC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2" name="Picture 2" descr="PTRAC参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2" y="140468"/>
            <a:ext cx="6626088" cy="65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逻辑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" y="1408831"/>
            <a:ext cx="5406886" cy="349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322992" y="5210321"/>
            <a:ext cx="3718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ea typeface="Times New Roman" panose="02020603050405020304" pitchFamily="18" charset="0"/>
              </a:rPr>
              <a:t> </a:t>
            </a:r>
            <a:r>
              <a:rPr lang="en-US" altLang="zh-CN" sz="2800" b="1" kern="100" dirty="0">
                <a:ea typeface="Times New Roman" panose="02020603050405020304" pitchFamily="18" charset="0"/>
              </a:rPr>
              <a:t>PTRAC-XRF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程序逻辑树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93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粒子追踪卡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PTRAC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49313" y="11728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832027"/>
              </p:ext>
            </p:extLst>
          </p:nvPr>
        </p:nvGraphicFramePr>
        <p:xfrm>
          <a:off x="2531461" y="1172818"/>
          <a:ext cx="7427548" cy="5343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Graph" r:id="rId3" imgW="3100856" imgH="2176200" progId="Origin50.Graph">
                  <p:embed/>
                </p:oleObj>
              </mc:Choice>
              <mc:Fallback>
                <p:oleObj name="Graph" r:id="rId3" imgW="3100856" imgH="21762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47" t="8951" r="13380" b="7994"/>
                      <a:stretch>
                        <a:fillRect/>
                      </a:stretch>
                    </p:blipFill>
                    <p:spPr bwMode="auto">
                      <a:xfrm>
                        <a:off x="2531461" y="1172818"/>
                        <a:ext cx="7427548" cy="5343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22348" y="6457890"/>
            <a:ext cx="6909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PTRAC-XRF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读取的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Cu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元素的特征</a:t>
            </a: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荧光与康普顿散射信息</a:t>
            </a:r>
            <a:endParaRPr kumimoji="0" lang="zh-CN" alt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1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粒子追踪卡</a:t>
            </a:r>
            <a:r>
              <a:rPr lang="en-US" altLang="zh-CN" sz="32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PTRAC</a:t>
            </a:r>
            <a:endParaRPr lang="zh-CN" altLang="en-US" sz="32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" y="-1"/>
            <a:ext cx="232878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13042"/>
              </p:ext>
            </p:extLst>
          </p:nvPr>
        </p:nvGraphicFramePr>
        <p:xfrm>
          <a:off x="2003460" y="1408831"/>
          <a:ext cx="6554913" cy="4757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Graph" r:id="rId3" imgW="3100856" imgH="2176200" progId="Origin50.Graph">
                  <p:embed/>
                </p:oleObj>
              </mc:Choice>
              <mc:Fallback>
                <p:oleObj name="Graph" r:id="rId3" imgW="3100856" imgH="21762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272" t="10344" r="13594" b="8060"/>
                      <a:stretch>
                        <a:fillRect/>
                      </a:stretch>
                    </p:blipFill>
                    <p:spPr bwMode="auto">
                      <a:xfrm>
                        <a:off x="2003460" y="1408831"/>
                        <a:ext cx="6554913" cy="4757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3728553" y="6407935"/>
            <a:ext cx="3892412" cy="37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zh-CN" altLang="zh-CN" sz="3200" b="1" kern="100" dirty="0" smtClean="0">
                <a:latin typeface="Times New Roman" panose="02020603050405020304" pitchFamily="18" charset="0"/>
              </a:rPr>
              <a:t>部分</a:t>
            </a:r>
            <a:r>
              <a:rPr lang="zh-CN" altLang="zh-CN" sz="3200" b="1" kern="100" dirty="0">
                <a:latin typeface="Times New Roman" panose="02020603050405020304" pitchFamily="18" charset="0"/>
              </a:rPr>
              <a:t>元素的单元素谱</a:t>
            </a:r>
          </a:p>
        </p:txBody>
      </p:sp>
    </p:spTree>
    <p:extLst>
      <p:ext uri="{BB962C8B-B14F-4D97-AF65-F5344CB8AC3E}">
        <p14:creationId xmlns:p14="http://schemas.microsoft.com/office/powerpoint/2010/main" val="68558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1781" y="2494248"/>
            <a:ext cx="11859659" cy="1857966"/>
            <a:chOff x="0" y="2204908"/>
            <a:chExt cx="11859659" cy="185796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2204908"/>
              <a:ext cx="11859659" cy="1857966"/>
              <a:chOff x="0" y="2725950"/>
              <a:chExt cx="8633419" cy="1352535"/>
            </a:xfrm>
            <a:solidFill>
              <a:srgbClr val="00B0F0"/>
            </a:solidFill>
          </p:grpSpPr>
          <p:sp>
            <p:nvSpPr>
              <p:cNvPr id="13" name="矩形 12"/>
              <p:cNvSpPr/>
              <p:nvPr/>
            </p:nvSpPr>
            <p:spPr>
              <a:xfrm>
                <a:off x="1" y="3805061"/>
                <a:ext cx="8633418" cy="27342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0" y="2725950"/>
                <a:ext cx="8633418" cy="99349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666121" y="2906695"/>
                <a:ext cx="3294091" cy="576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zh-CN" altLang="en-US" sz="4000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谢谢！</a:t>
                </a: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941272" y="3756925"/>
                <a:ext cx="2743788" cy="321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5000"/>
                  </a:lnSpc>
                </a:pPr>
                <a:r>
                  <a:rPr lang="zh-CN" alt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核分析技术研究所</a:t>
                </a:r>
                <a:endParaRPr lang="zh-CN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22585" y="2329987"/>
              <a:ext cx="1681399" cy="1681396"/>
              <a:chOff x="222586" y="2787385"/>
              <a:chExt cx="1224000" cy="1223998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22586" y="2787385"/>
                <a:ext cx="1224000" cy="1223998"/>
              </a:xfrm>
              <a:prstGeom prst="ellipse">
                <a:avLst/>
              </a:prstGeom>
              <a:solidFill>
                <a:srgbClr val="0070C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5"/>
              <p:cNvSpPr>
                <a:spLocks noEditPoints="1"/>
              </p:cNvSpPr>
              <p:nvPr/>
            </p:nvSpPr>
            <p:spPr bwMode="auto">
              <a:xfrm>
                <a:off x="446632" y="3034538"/>
                <a:ext cx="775907" cy="729691"/>
              </a:xfrm>
              <a:custGeom>
                <a:avLst/>
                <a:gdLst>
                  <a:gd name="T0" fmla="*/ 8 w 97"/>
                  <a:gd name="T1" fmla="*/ 10 h 91"/>
                  <a:gd name="T2" fmla="*/ 28 w 97"/>
                  <a:gd name="T3" fmla="*/ 10 h 91"/>
                  <a:gd name="T4" fmla="*/ 41 w 97"/>
                  <a:gd name="T5" fmla="*/ 45 h 91"/>
                  <a:gd name="T6" fmla="*/ 51 w 97"/>
                  <a:gd name="T7" fmla="*/ 41 h 91"/>
                  <a:gd name="T8" fmla="*/ 59 w 97"/>
                  <a:gd name="T9" fmla="*/ 46 h 91"/>
                  <a:gd name="T10" fmla="*/ 66 w 97"/>
                  <a:gd name="T11" fmla="*/ 27 h 91"/>
                  <a:gd name="T12" fmla="*/ 73 w 97"/>
                  <a:gd name="T13" fmla="*/ 34 h 91"/>
                  <a:gd name="T14" fmla="*/ 83 w 97"/>
                  <a:gd name="T15" fmla="*/ 23 h 91"/>
                  <a:gd name="T16" fmla="*/ 73 w 97"/>
                  <a:gd name="T17" fmla="*/ 40 h 91"/>
                  <a:gd name="T18" fmla="*/ 67 w 97"/>
                  <a:gd name="T19" fmla="*/ 33 h 91"/>
                  <a:gd name="T20" fmla="*/ 61 w 97"/>
                  <a:gd name="T21" fmla="*/ 51 h 91"/>
                  <a:gd name="T22" fmla="*/ 51 w 97"/>
                  <a:gd name="T23" fmla="*/ 45 h 91"/>
                  <a:gd name="T24" fmla="*/ 41 w 97"/>
                  <a:gd name="T25" fmla="*/ 45 h 91"/>
                  <a:gd name="T26" fmla="*/ 74 w 97"/>
                  <a:gd name="T27" fmla="*/ 86 h 91"/>
                  <a:gd name="T28" fmla="*/ 43 w 97"/>
                  <a:gd name="T29" fmla="*/ 91 h 91"/>
                  <a:gd name="T30" fmla="*/ 63 w 97"/>
                  <a:gd name="T31" fmla="*/ 68 h 91"/>
                  <a:gd name="T32" fmla="*/ 97 w 97"/>
                  <a:gd name="T33" fmla="*/ 68 h 91"/>
                  <a:gd name="T34" fmla="*/ 97 w 97"/>
                  <a:gd name="T35" fmla="*/ 6 h 91"/>
                  <a:gd name="T36" fmla="*/ 93 w 97"/>
                  <a:gd name="T37" fmla="*/ 3 h 91"/>
                  <a:gd name="T38" fmla="*/ 34 w 97"/>
                  <a:gd name="T39" fmla="*/ 9 h 91"/>
                  <a:gd name="T40" fmla="*/ 90 w 97"/>
                  <a:gd name="T41" fmla="*/ 61 h 91"/>
                  <a:gd name="T42" fmla="*/ 36 w 97"/>
                  <a:gd name="T43" fmla="*/ 68 h 91"/>
                  <a:gd name="T44" fmla="*/ 54 w 97"/>
                  <a:gd name="T45" fmla="*/ 84 h 91"/>
                  <a:gd name="T46" fmla="*/ 63 w 97"/>
                  <a:gd name="T47" fmla="*/ 68 h 91"/>
                  <a:gd name="T48" fmla="*/ 7 w 97"/>
                  <a:gd name="T49" fmla="*/ 55 h 91"/>
                  <a:gd name="T50" fmla="*/ 14 w 97"/>
                  <a:gd name="T51" fmla="*/ 91 h 91"/>
                  <a:gd name="T52" fmla="*/ 20 w 97"/>
                  <a:gd name="T53" fmla="*/ 60 h 91"/>
                  <a:gd name="T54" fmla="*/ 31 w 97"/>
                  <a:gd name="T55" fmla="*/ 91 h 91"/>
                  <a:gd name="T56" fmla="*/ 28 w 97"/>
                  <a:gd name="T57" fmla="*/ 33 h 91"/>
                  <a:gd name="T58" fmla="*/ 55 w 97"/>
                  <a:gd name="T59" fmla="*/ 24 h 91"/>
                  <a:gd name="T60" fmla="*/ 20 w 97"/>
                  <a:gd name="T61" fmla="*/ 23 h 91"/>
                  <a:gd name="T62" fmla="*/ 19 w 97"/>
                  <a:gd name="T63" fmla="*/ 27 h 91"/>
                  <a:gd name="T64" fmla="*/ 18 w 97"/>
                  <a:gd name="T65" fmla="*/ 47 h 91"/>
                  <a:gd name="T66" fmla="*/ 18 w 97"/>
                  <a:gd name="T67" fmla="*/ 47 h 91"/>
                  <a:gd name="T68" fmla="*/ 18 w 97"/>
                  <a:gd name="T69" fmla="*/ 47 h 91"/>
                  <a:gd name="T70" fmla="*/ 16 w 97"/>
                  <a:gd name="T71" fmla="*/ 27 h 91"/>
                  <a:gd name="T72" fmla="*/ 16 w 97"/>
                  <a:gd name="T73" fmla="*/ 23 h 91"/>
                  <a:gd name="T74" fmla="*/ 0 w 97"/>
                  <a:gd name="T75" fmla="*/ 5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7" h="91">
                    <a:moveTo>
                      <a:pt x="18" y="0"/>
                    </a:moveTo>
                    <a:cubicBezTo>
                      <a:pt x="12" y="0"/>
                      <a:pt x="8" y="4"/>
                      <a:pt x="8" y="10"/>
                    </a:cubicBezTo>
                    <a:cubicBezTo>
                      <a:pt x="8" y="16"/>
                      <a:pt x="12" y="20"/>
                      <a:pt x="18" y="20"/>
                    </a:cubicBezTo>
                    <a:cubicBezTo>
                      <a:pt x="24" y="20"/>
                      <a:pt x="28" y="16"/>
                      <a:pt x="28" y="10"/>
                    </a:cubicBezTo>
                    <a:cubicBezTo>
                      <a:pt x="28" y="4"/>
                      <a:pt x="24" y="0"/>
                      <a:pt x="18" y="0"/>
                    </a:cubicBezTo>
                    <a:close/>
                    <a:moveTo>
                      <a:pt x="41" y="45"/>
                    </a:moveTo>
                    <a:cubicBezTo>
                      <a:pt x="50" y="42"/>
                      <a:pt x="50" y="42"/>
                      <a:pt x="50" y="42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1" y="45"/>
                      <a:pt x="41" y="45"/>
                      <a:pt x="41" y="45"/>
                    </a:cubicBezTo>
                    <a:close/>
                    <a:moveTo>
                      <a:pt x="43" y="86"/>
                    </a:moveTo>
                    <a:cubicBezTo>
                      <a:pt x="74" y="86"/>
                      <a:pt x="74" y="86"/>
                      <a:pt x="74" y="86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86"/>
                      <a:pt x="43" y="86"/>
                      <a:pt x="43" y="86"/>
                    </a:cubicBezTo>
                    <a:close/>
                    <a:moveTo>
                      <a:pt x="63" y="68"/>
                    </a:moveTo>
                    <a:cubicBezTo>
                      <a:pt x="93" y="68"/>
                      <a:pt x="93" y="68"/>
                      <a:pt x="93" y="68"/>
                    </a:cubicBezTo>
                    <a:cubicBezTo>
                      <a:pt x="97" y="68"/>
                      <a:pt x="97" y="68"/>
                      <a:pt x="97" y="68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84"/>
                      <a:pt x="54" y="84"/>
                      <a:pt x="54" y="84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68"/>
                      <a:pt x="63" y="68"/>
                      <a:pt x="63" y="68"/>
                    </a:cubicBezTo>
                    <a:close/>
                    <a:moveTo>
                      <a:pt x="0" y="50"/>
                    </a:moveTo>
                    <a:cubicBezTo>
                      <a:pt x="7" y="55"/>
                      <a:pt x="7" y="55"/>
                      <a:pt x="7" y="55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5" y="23"/>
                      <a:pt x="5" y="23"/>
                      <a:pt x="5" y="23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211754" y="2329986"/>
              <a:ext cx="1681399" cy="1681396"/>
              <a:chOff x="1734969" y="2787385"/>
              <a:chExt cx="1224000" cy="122399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1734969" y="2787385"/>
                <a:ext cx="1224000" cy="1223998"/>
              </a:xfrm>
              <a:prstGeom prst="ellipse">
                <a:avLst/>
              </a:prstGeom>
              <a:solidFill>
                <a:srgbClr val="0070C0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945451" y="3091502"/>
                <a:ext cx="803035" cy="615763"/>
              </a:xfrm>
              <a:custGeom>
                <a:avLst/>
                <a:gdLst>
                  <a:gd name="T0" fmla="*/ 16 w 104"/>
                  <a:gd name="T1" fmla="*/ 2 h 79"/>
                  <a:gd name="T2" fmla="*/ 27 w 104"/>
                  <a:gd name="T3" fmla="*/ 4 h 79"/>
                  <a:gd name="T4" fmla="*/ 19 w 104"/>
                  <a:gd name="T5" fmla="*/ 48 h 79"/>
                  <a:gd name="T6" fmla="*/ 4 w 104"/>
                  <a:gd name="T7" fmla="*/ 45 h 79"/>
                  <a:gd name="T8" fmla="*/ 16 w 104"/>
                  <a:gd name="T9" fmla="*/ 2 h 79"/>
                  <a:gd name="T10" fmla="*/ 18 w 104"/>
                  <a:gd name="T11" fmla="*/ 65 h 79"/>
                  <a:gd name="T12" fmla="*/ 16 w 104"/>
                  <a:gd name="T13" fmla="*/ 72 h 79"/>
                  <a:gd name="T14" fmla="*/ 101 w 104"/>
                  <a:gd name="T15" fmla="*/ 72 h 79"/>
                  <a:gd name="T16" fmla="*/ 104 w 104"/>
                  <a:gd name="T17" fmla="*/ 72 h 79"/>
                  <a:gd name="T18" fmla="*/ 104 w 104"/>
                  <a:gd name="T19" fmla="*/ 68 h 79"/>
                  <a:gd name="T20" fmla="*/ 104 w 104"/>
                  <a:gd name="T21" fmla="*/ 26 h 79"/>
                  <a:gd name="T22" fmla="*/ 104 w 104"/>
                  <a:gd name="T23" fmla="*/ 24 h 79"/>
                  <a:gd name="T24" fmla="*/ 103 w 104"/>
                  <a:gd name="T25" fmla="*/ 23 h 79"/>
                  <a:gd name="T26" fmla="*/ 90 w 104"/>
                  <a:gd name="T27" fmla="*/ 10 h 79"/>
                  <a:gd name="T28" fmla="*/ 89 w 104"/>
                  <a:gd name="T29" fmla="*/ 9 h 79"/>
                  <a:gd name="T30" fmla="*/ 87 w 104"/>
                  <a:gd name="T31" fmla="*/ 9 h 79"/>
                  <a:gd name="T32" fmla="*/ 31 w 104"/>
                  <a:gd name="T33" fmla="*/ 9 h 79"/>
                  <a:gd name="T34" fmla="*/ 31 w 104"/>
                  <a:gd name="T35" fmla="*/ 17 h 79"/>
                  <a:gd name="T36" fmla="*/ 84 w 104"/>
                  <a:gd name="T37" fmla="*/ 17 h 79"/>
                  <a:gd name="T38" fmla="*/ 83 w 104"/>
                  <a:gd name="T39" fmla="*/ 28 h 79"/>
                  <a:gd name="T40" fmla="*/ 83 w 104"/>
                  <a:gd name="T41" fmla="*/ 30 h 79"/>
                  <a:gd name="T42" fmla="*/ 85 w 104"/>
                  <a:gd name="T43" fmla="*/ 30 h 79"/>
                  <a:gd name="T44" fmla="*/ 97 w 104"/>
                  <a:gd name="T45" fmla="*/ 29 h 79"/>
                  <a:gd name="T46" fmla="*/ 97 w 104"/>
                  <a:gd name="T47" fmla="*/ 65 h 79"/>
                  <a:gd name="T48" fmla="*/ 18 w 104"/>
                  <a:gd name="T49" fmla="*/ 65 h 79"/>
                  <a:gd name="T50" fmla="*/ 95 w 104"/>
                  <a:gd name="T51" fmla="*/ 26 h 79"/>
                  <a:gd name="T52" fmla="*/ 86 w 104"/>
                  <a:gd name="T53" fmla="*/ 26 h 79"/>
                  <a:gd name="T54" fmla="*/ 87 w 104"/>
                  <a:gd name="T55" fmla="*/ 18 h 79"/>
                  <a:gd name="T56" fmla="*/ 95 w 104"/>
                  <a:gd name="T57" fmla="*/ 26 h 79"/>
                  <a:gd name="T58" fmla="*/ 32 w 104"/>
                  <a:gd name="T59" fmla="*/ 43 h 79"/>
                  <a:gd name="T60" fmla="*/ 74 w 104"/>
                  <a:gd name="T61" fmla="*/ 43 h 79"/>
                  <a:gd name="T62" fmla="*/ 74 w 104"/>
                  <a:gd name="T63" fmla="*/ 45 h 79"/>
                  <a:gd name="T64" fmla="*/ 32 w 104"/>
                  <a:gd name="T65" fmla="*/ 45 h 79"/>
                  <a:gd name="T66" fmla="*/ 32 w 104"/>
                  <a:gd name="T67" fmla="*/ 43 h 79"/>
                  <a:gd name="T68" fmla="*/ 32 w 104"/>
                  <a:gd name="T69" fmla="*/ 32 h 79"/>
                  <a:gd name="T70" fmla="*/ 71 w 104"/>
                  <a:gd name="T71" fmla="*/ 32 h 79"/>
                  <a:gd name="T72" fmla="*/ 71 w 104"/>
                  <a:gd name="T73" fmla="*/ 35 h 79"/>
                  <a:gd name="T74" fmla="*/ 32 w 104"/>
                  <a:gd name="T75" fmla="*/ 35 h 79"/>
                  <a:gd name="T76" fmla="*/ 32 w 104"/>
                  <a:gd name="T77" fmla="*/ 32 h 79"/>
                  <a:gd name="T78" fmla="*/ 32 w 104"/>
                  <a:gd name="T79" fmla="*/ 22 h 79"/>
                  <a:gd name="T80" fmla="*/ 71 w 104"/>
                  <a:gd name="T81" fmla="*/ 22 h 79"/>
                  <a:gd name="T82" fmla="*/ 71 w 104"/>
                  <a:gd name="T83" fmla="*/ 25 h 79"/>
                  <a:gd name="T84" fmla="*/ 32 w 104"/>
                  <a:gd name="T85" fmla="*/ 25 h 79"/>
                  <a:gd name="T86" fmla="*/ 32 w 104"/>
                  <a:gd name="T87" fmla="*/ 22 h 79"/>
                  <a:gd name="T88" fmla="*/ 3 w 104"/>
                  <a:gd name="T89" fmla="*/ 66 h 79"/>
                  <a:gd name="T90" fmla="*/ 9 w 104"/>
                  <a:gd name="T91" fmla="*/ 68 h 79"/>
                  <a:gd name="T92" fmla="*/ 9 w 104"/>
                  <a:gd name="T93" fmla="*/ 74 h 79"/>
                  <a:gd name="T94" fmla="*/ 5 w 104"/>
                  <a:gd name="T95" fmla="*/ 79 h 79"/>
                  <a:gd name="T96" fmla="*/ 2 w 104"/>
                  <a:gd name="T97" fmla="*/ 78 h 79"/>
                  <a:gd name="T98" fmla="*/ 0 w 104"/>
                  <a:gd name="T99" fmla="*/ 72 h 79"/>
                  <a:gd name="T100" fmla="*/ 3 w 104"/>
                  <a:gd name="T101" fmla="*/ 66 h 79"/>
                  <a:gd name="T102" fmla="*/ 4 w 104"/>
                  <a:gd name="T103" fmla="*/ 48 h 79"/>
                  <a:gd name="T104" fmla="*/ 2 w 104"/>
                  <a:gd name="T105" fmla="*/ 65 h 79"/>
                  <a:gd name="T106" fmla="*/ 12 w 104"/>
                  <a:gd name="T107" fmla="*/ 67 h 79"/>
                  <a:gd name="T108" fmla="*/ 17 w 104"/>
                  <a:gd name="T109" fmla="*/ 51 h 79"/>
                  <a:gd name="T110" fmla="*/ 4 w 104"/>
                  <a:gd name="T111" fmla="*/ 4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79">
                    <a:moveTo>
                      <a:pt x="16" y="2"/>
                    </a:moveTo>
                    <a:cubicBezTo>
                      <a:pt x="21" y="0"/>
                      <a:pt x="24" y="1"/>
                      <a:pt x="27" y="4"/>
                    </a:cubicBezTo>
                    <a:cubicBezTo>
                      <a:pt x="26" y="20"/>
                      <a:pt x="23" y="35"/>
                      <a:pt x="19" y="48"/>
                    </a:cubicBezTo>
                    <a:cubicBezTo>
                      <a:pt x="14" y="47"/>
                      <a:pt x="9" y="46"/>
                      <a:pt x="4" y="45"/>
                    </a:cubicBezTo>
                    <a:cubicBezTo>
                      <a:pt x="6" y="29"/>
                      <a:pt x="10" y="15"/>
                      <a:pt x="16" y="2"/>
                    </a:cubicBezTo>
                    <a:close/>
                    <a:moveTo>
                      <a:pt x="18" y="65"/>
                    </a:moveTo>
                    <a:cubicBezTo>
                      <a:pt x="16" y="72"/>
                      <a:pt x="16" y="72"/>
                      <a:pt x="16" y="72"/>
                    </a:cubicBezTo>
                    <a:cubicBezTo>
                      <a:pt x="69" y="72"/>
                      <a:pt x="74" y="72"/>
                      <a:pt x="101" y="72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4" y="68"/>
                      <a:pt x="104" y="68"/>
                      <a:pt x="104" y="68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12"/>
                      <a:pt x="31" y="14"/>
                      <a:pt x="31" y="17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3" y="30"/>
                      <a:pt x="83" y="30"/>
                      <a:pt x="83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79" y="65"/>
                      <a:pt x="57" y="65"/>
                      <a:pt x="18" y="65"/>
                    </a:cubicBezTo>
                    <a:close/>
                    <a:moveTo>
                      <a:pt x="95" y="26"/>
                    </a:moveTo>
                    <a:cubicBezTo>
                      <a:pt x="86" y="26"/>
                      <a:pt x="86" y="26"/>
                      <a:pt x="86" y="26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95" y="26"/>
                      <a:pt x="95" y="26"/>
                      <a:pt x="95" y="26"/>
                    </a:cubicBezTo>
                    <a:close/>
                    <a:moveTo>
                      <a:pt x="32" y="43"/>
                    </a:move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5"/>
                      <a:pt x="74" y="45"/>
                      <a:pt x="74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3"/>
                      <a:pt x="32" y="43"/>
                      <a:pt x="32" y="43"/>
                    </a:cubicBezTo>
                    <a:close/>
                    <a:moveTo>
                      <a:pt x="32" y="32"/>
                    </a:move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2"/>
                      <a:pt x="32" y="32"/>
                      <a:pt x="32" y="32"/>
                    </a:cubicBezTo>
                    <a:close/>
                    <a:moveTo>
                      <a:pt x="32" y="22"/>
                    </a:move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2"/>
                      <a:pt x="32" y="22"/>
                      <a:pt x="32" y="22"/>
                    </a:cubicBezTo>
                    <a:close/>
                    <a:moveTo>
                      <a:pt x="3" y="66"/>
                    </a:moveTo>
                    <a:cubicBezTo>
                      <a:pt x="9" y="68"/>
                      <a:pt x="9" y="68"/>
                      <a:pt x="9" y="68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4" y="79"/>
                      <a:pt x="3" y="79"/>
                      <a:pt x="2" y="7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66"/>
                      <a:pt x="3" y="66"/>
                      <a:pt x="3" y="66"/>
                    </a:cubicBezTo>
                    <a:close/>
                    <a:moveTo>
                      <a:pt x="4" y="48"/>
                    </a:moveTo>
                    <a:cubicBezTo>
                      <a:pt x="3" y="53"/>
                      <a:pt x="3" y="59"/>
                      <a:pt x="2" y="65"/>
                    </a:cubicBezTo>
                    <a:cubicBezTo>
                      <a:pt x="5" y="65"/>
                      <a:pt x="9" y="66"/>
                      <a:pt x="12" y="67"/>
                    </a:cubicBezTo>
                    <a:cubicBezTo>
                      <a:pt x="14" y="61"/>
                      <a:pt x="15" y="56"/>
                      <a:pt x="17" y="51"/>
                    </a:cubicBezTo>
                    <a:cubicBezTo>
                      <a:pt x="13" y="50"/>
                      <a:pt x="9" y="49"/>
                      <a:pt x="4" y="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62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00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基本结构和例子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54930" y="1858784"/>
            <a:ext cx="7410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一个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γ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射线点源，通过一个铅板后，被探测器所探测到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35231" y="2821045"/>
            <a:ext cx="2016737" cy="1927341"/>
            <a:chOff x="207848" y="2125306"/>
            <a:chExt cx="2016737" cy="192734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48" y="2125306"/>
              <a:ext cx="2016737" cy="1313254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876694" y="3590982"/>
              <a:ext cx="1023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/>
                <a:t>γ</a:t>
              </a:r>
              <a:r>
                <a:rPr lang="zh-CN" altLang="en-US" dirty="0"/>
                <a:t>点源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95968" y="2821045"/>
            <a:ext cx="2087308" cy="1927341"/>
            <a:chOff x="4968585" y="2125306"/>
            <a:chExt cx="2087308" cy="1927341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585" y="2125306"/>
              <a:ext cx="2087308" cy="1313254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5677093" y="3590982"/>
              <a:ext cx="1188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/>
                <a:t>探测器</a:t>
              </a:r>
              <a:endParaRPr lang="zh-CN" altLang="en-US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59515" y="2821045"/>
            <a:ext cx="1725526" cy="1927341"/>
            <a:chOff x="2732132" y="2125306"/>
            <a:chExt cx="1725526" cy="192734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0" t="11116" r="28636" b="9328"/>
            <a:stretch/>
          </p:blipFill>
          <p:spPr>
            <a:xfrm>
              <a:off x="2732132" y="2125306"/>
              <a:ext cx="1725526" cy="1313254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3251699" y="3590982"/>
              <a:ext cx="1023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/>
                <a:t>铅板</a:t>
              </a:r>
              <a:endParaRPr lang="zh-CN" altLang="en-US" dirty="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94888" y="2646631"/>
            <a:ext cx="3288790" cy="1809887"/>
            <a:chOff x="8267505" y="1950892"/>
            <a:chExt cx="3288790" cy="180988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505" y="1950892"/>
              <a:ext cx="2413183" cy="1809887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10680688" y="2625002"/>
              <a:ext cx="875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 smtClean="0"/>
                <a:t>空间</a:t>
              </a:r>
              <a:endParaRPr lang="zh-CN" altLang="en-US" dirty="0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4251334" y="5819374"/>
            <a:ext cx="361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物质的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结构</a:t>
            </a:r>
            <a:r>
              <a:rPr lang="zh-CN" altLang="en-US" dirty="0"/>
              <a:t>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材料</a:t>
            </a:r>
            <a:r>
              <a:rPr lang="zh-CN" altLang="en-US" dirty="0"/>
              <a:t>描述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60297" y="5022270"/>
            <a:ext cx="335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过程的</a:t>
            </a:r>
            <a:r>
              <a:rPr lang="zh-CN" altLang="en-US" sz="2800" b="1" dirty="0">
                <a:solidFill>
                  <a:srgbClr val="FF0000"/>
                </a:solidFill>
              </a:rPr>
              <a:t>输入</a:t>
            </a:r>
            <a:r>
              <a:rPr lang="zh-CN" altLang="en-US" dirty="0"/>
              <a:t>和</a:t>
            </a:r>
            <a:r>
              <a:rPr lang="zh-CN" altLang="en-US" sz="2800" b="1" dirty="0">
                <a:solidFill>
                  <a:srgbClr val="FF0000"/>
                </a:solidFill>
              </a:rPr>
              <a:t>输出</a:t>
            </a:r>
          </a:p>
        </p:txBody>
      </p:sp>
    </p:spTree>
    <p:extLst>
      <p:ext uri="{BB962C8B-B14F-4D97-AF65-F5344CB8AC3E}">
        <p14:creationId xmlns:p14="http://schemas.microsoft.com/office/powerpoint/2010/main" val="22847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00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基本结构和例子</a:t>
            </a:r>
          </a:p>
        </p:txBody>
      </p:sp>
      <p:sp>
        <p:nvSpPr>
          <p:cNvPr id="20" name="矩形 19"/>
          <p:cNvSpPr/>
          <p:nvPr/>
        </p:nvSpPr>
        <p:spPr>
          <a:xfrm>
            <a:off x="375912" y="1336072"/>
            <a:ext cx="736979" cy="14551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1" name="矩形 20"/>
          <p:cNvSpPr/>
          <p:nvPr/>
        </p:nvSpPr>
        <p:spPr>
          <a:xfrm>
            <a:off x="375912" y="1522536"/>
            <a:ext cx="4531056" cy="8002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" name="文本框 21"/>
          <p:cNvSpPr txBox="1"/>
          <p:nvPr/>
        </p:nvSpPr>
        <p:spPr>
          <a:xfrm>
            <a:off x="6848361" y="1336072"/>
            <a:ext cx="1023582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标题卡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848361" y="1737217"/>
            <a:ext cx="1023583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400" b="1" dirty="0"/>
              <a:t>几何块卡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4942792" y="1886508"/>
            <a:ext cx="1869744" cy="4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75912" y="2467295"/>
            <a:ext cx="4531056" cy="201794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4942792" y="3474988"/>
            <a:ext cx="1869744" cy="45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848361" y="3321099"/>
            <a:ext cx="1023583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400" b="1" dirty="0" smtClean="0"/>
              <a:t>曲面卡</a:t>
            </a:r>
            <a:endParaRPr lang="zh-CN" altLang="en-US" sz="1400" b="1" dirty="0"/>
          </a:p>
        </p:txBody>
      </p:sp>
      <p:sp>
        <p:nvSpPr>
          <p:cNvPr id="43" name="矩形 42"/>
          <p:cNvSpPr/>
          <p:nvPr/>
        </p:nvSpPr>
        <p:spPr>
          <a:xfrm>
            <a:off x="375912" y="4629708"/>
            <a:ext cx="4531056" cy="20290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4" name="文本框 43"/>
          <p:cNvSpPr txBox="1"/>
          <p:nvPr/>
        </p:nvSpPr>
        <p:spPr>
          <a:xfrm>
            <a:off x="6848361" y="5493835"/>
            <a:ext cx="1023583" cy="30777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400" b="1" dirty="0" smtClean="0"/>
              <a:t>数据卡</a:t>
            </a:r>
            <a:endParaRPr lang="zh-CN" altLang="en-US" sz="1400" b="1" dirty="0"/>
          </a:p>
        </p:txBody>
      </p:sp>
      <p:sp>
        <p:nvSpPr>
          <p:cNvPr id="45" name="矩形 44"/>
          <p:cNvSpPr/>
          <p:nvPr/>
        </p:nvSpPr>
        <p:spPr>
          <a:xfrm>
            <a:off x="444150" y="4675221"/>
            <a:ext cx="3029803" cy="96899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6" name="文本框 45"/>
          <p:cNvSpPr txBox="1"/>
          <p:nvPr/>
        </p:nvSpPr>
        <p:spPr>
          <a:xfrm>
            <a:off x="5457833" y="4534172"/>
            <a:ext cx="1023583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/>
              <a:t>物质说明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444150" y="5698083"/>
            <a:ext cx="573206" cy="15388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8" name="文本框 47"/>
          <p:cNvSpPr txBox="1"/>
          <p:nvPr/>
        </p:nvSpPr>
        <p:spPr>
          <a:xfrm>
            <a:off x="5457833" y="5509224"/>
            <a:ext cx="1023583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 smtClean="0"/>
              <a:t>计数说明</a:t>
            </a:r>
            <a:endParaRPr lang="zh-CN" altLang="en-US" sz="1200" b="1" dirty="0"/>
          </a:p>
        </p:txBody>
      </p:sp>
      <p:sp>
        <p:nvSpPr>
          <p:cNvPr id="49" name="矩形 48"/>
          <p:cNvSpPr/>
          <p:nvPr/>
        </p:nvSpPr>
        <p:spPr>
          <a:xfrm>
            <a:off x="444149" y="5891953"/>
            <a:ext cx="756000" cy="356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0" name="矩形 49"/>
          <p:cNvSpPr/>
          <p:nvPr/>
        </p:nvSpPr>
        <p:spPr>
          <a:xfrm>
            <a:off x="5466797" y="5031149"/>
            <a:ext cx="1005655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计算类型</a:t>
            </a:r>
            <a:endParaRPr lang="zh-CN" altLang="en-US" sz="12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肘形连接符 50"/>
          <p:cNvCxnSpPr>
            <a:endCxn id="50" idx="1"/>
          </p:cNvCxnSpPr>
          <p:nvPr/>
        </p:nvCxnSpPr>
        <p:spPr>
          <a:xfrm flipV="1">
            <a:off x="1017356" y="5169649"/>
            <a:ext cx="4449441" cy="619026"/>
          </a:xfrm>
          <a:prstGeom prst="bentConnector3">
            <a:avLst>
              <a:gd name="adj1" fmla="val 93249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endCxn id="22" idx="1"/>
          </p:cNvCxnSpPr>
          <p:nvPr/>
        </p:nvCxnSpPr>
        <p:spPr>
          <a:xfrm>
            <a:off x="1112891" y="1408831"/>
            <a:ext cx="5735470" cy="81130"/>
          </a:xfrm>
          <a:prstGeom prst="bentConnector3">
            <a:avLst>
              <a:gd name="adj1" fmla="val 8355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444149" y="6280109"/>
            <a:ext cx="2340000" cy="1728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4" name="文本框 53"/>
          <p:cNvSpPr txBox="1"/>
          <p:nvPr/>
        </p:nvSpPr>
        <p:spPr>
          <a:xfrm>
            <a:off x="5457833" y="6025103"/>
            <a:ext cx="1023583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/>
              <a:t>源说明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457833" y="6522081"/>
            <a:ext cx="1023583" cy="2769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sz="1200" b="1" dirty="0"/>
              <a:t>问题中止</a:t>
            </a:r>
          </a:p>
        </p:txBody>
      </p:sp>
      <p:cxnSp>
        <p:nvCxnSpPr>
          <p:cNvPr id="56" name="肘形连接符 55"/>
          <p:cNvCxnSpPr>
            <a:endCxn id="46" idx="1"/>
          </p:cNvCxnSpPr>
          <p:nvPr/>
        </p:nvCxnSpPr>
        <p:spPr>
          <a:xfrm flipV="1">
            <a:off x="3473953" y="4672672"/>
            <a:ext cx="1983880" cy="496976"/>
          </a:xfrm>
          <a:prstGeom prst="bentConnector3">
            <a:avLst>
              <a:gd name="adj1" fmla="val 79581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连接符 56"/>
          <p:cNvCxnSpPr>
            <a:endCxn id="48" idx="1"/>
          </p:cNvCxnSpPr>
          <p:nvPr/>
        </p:nvCxnSpPr>
        <p:spPr>
          <a:xfrm flipV="1">
            <a:off x="1200149" y="5647724"/>
            <a:ext cx="4257684" cy="421404"/>
          </a:xfrm>
          <a:prstGeom prst="bentConnector3">
            <a:avLst>
              <a:gd name="adj1" fmla="val 96158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/>
          <p:nvPr/>
        </p:nvCxnSpPr>
        <p:spPr>
          <a:xfrm flipV="1">
            <a:off x="2773639" y="6163603"/>
            <a:ext cx="2664000" cy="197563"/>
          </a:xfrm>
          <a:prstGeom prst="bentConnector3">
            <a:avLst>
              <a:gd name="adj1" fmla="val 94279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444150" y="6494784"/>
            <a:ext cx="968991" cy="144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60" name="肘形连接符 59"/>
          <p:cNvCxnSpPr>
            <a:endCxn id="55" idx="1"/>
          </p:cNvCxnSpPr>
          <p:nvPr/>
        </p:nvCxnSpPr>
        <p:spPr>
          <a:xfrm>
            <a:off x="1413141" y="6566842"/>
            <a:ext cx="4044692" cy="93739"/>
          </a:xfrm>
          <a:prstGeom prst="bentConnector3">
            <a:avLst>
              <a:gd name="adj1" fmla="val 96227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连接符 60"/>
          <p:cNvCxnSpPr>
            <a:stCxn id="46" idx="3"/>
            <a:endCxn id="44" idx="1"/>
          </p:cNvCxnSpPr>
          <p:nvPr/>
        </p:nvCxnSpPr>
        <p:spPr>
          <a:xfrm>
            <a:off x="6481416" y="4672672"/>
            <a:ext cx="366945" cy="97505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连接符 61"/>
          <p:cNvCxnSpPr>
            <a:stCxn id="50" idx="3"/>
            <a:endCxn id="44" idx="1"/>
          </p:cNvCxnSpPr>
          <p:nvPr/>
        </p:nvCxnSpPr>
        <p:spPr>
          <a:xfrm>
            <a:off x="6472452" y="5169649"/>
            <a:ext cx="375909" cy="47807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stCxn id="48" idx="3"/>
            <a:endCxn id="44" idx="1"/>
          </p:cNvCxnSpPr>
          <p:nvPr/>
        </p:nvCxnSpPr>
        <p:spPr>
          <a:xfrm>
            <a:off x="6481416" y="5647724"/>
            <a:ext cx="36694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连接符 63"/>
          <p:cNvCxnSpPr>
            <a:stCxn id="54" idx="3"/>
            <a:endCxn id="44" idx="1"/>
          </p:cNvCxnSpPr>
          <p:nvPr/>
        </p:nvCxnSpPr>
        <p:spPr>
          <a:xfrm flipV="1">
            <a:off x="6481416" y="5647724"/>
            <a:ext cx="366945" cy="5158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肘形连接符 64"/>
          <p:cNvCxnSpPr>
            <a:stCxn id="55" idx="3"/>
            <a:endCxn id="44" idx="1"/>
          </p:cNvCxnSpPr>
          <p:nvPr/>
        </p:nvCxnSpPr>
        <p:spPr>
          <a:xfrm flipV="1">
            <a:off x="6481416" y="5647724"/>
            <a:ext cx="366945" cy="1012857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2"/>
          <a:srcRect l="13295" t="12060" r="24369" b="11594"/>
          <a:stretch/>
        </p:blipFill>
        <p:spPr>
          <a:xfrm>
            <a:off x="9092708" y="1353835"/>
            <a:ext cx="2744021" cy="2744021"/>
          </a:xfrm>
          <a:prstGeom prst="rect">
            <a:avLst/>
          </a:prstGeom>
        </p:spPr>
      </p:pic>
      <p:grpSp>
        <p:nvGrpSpPr>
          <p:cNvPr id="67" name="组合 66"/>
          <p:cNvGrpSpPr/>
          <p:nvPr/>
        </p:nvGrpSpPr>
        <p:grpSpPr>
          <a:xfrm>
            <a:off x="9092708" y="4446559"/>
            <a:ext cx="2595709" cy="2291389"/>
            <a:chOff x="8796195" y="1163045"/>
            <a:chExt cx="2733675" cy="2457450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96195" y="1163045"/>
              <a:ext cx="2733675" cy="2457450"/>
            </a:xfrm>
            <a:prstGeom prst="rect">
              <a:avLst/>
            </a:prstGeom>
          </p:spPr>
        </p:pic>
        <p:sp>
          <p:nvSpPr>
            <p:cNvPr id="69" name="椭圆 68"/>
            <p:cNvSpPr/>
            <p:nvPr/>
          </p:nvSpPr>
          <p:spPr>
            <a:xfrm>
              <a:off x="9070984" y="276571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0" name="肘形连接符 69"/>
          <p:cNvCxnSpPr/>
          <p:nvPr/>
        </p:nvCxnSpPr>
        <p:spPr>
          <a:xfrm>
            <a:off x="554328" y="1702539"/>
            <a:ext cx="10222174" cy="1104290"/>
          </a:xfrm>
          <a:prstGeom prst="bentConnector3">
            <a:avLst>
              <a:gd name="adj1" fmla="val 51869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/>
          <p:nvPr/>
        </p:nvCxnSpPr>
        <p:spPr>
          <a:xfrm rot="5400000">
            <a:off x="273554" y="2725846"/>
            <a:ext cx="2074460" cy="395785"/>
          </a:xfrm>
          <a:prstGeom prst="bentConnector3">
            <a:avLst>
              <a:gd name="adj1" fmla="val 100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组合 71"/>
          <p:cNvGrpSpPr/>
          <p:nvPr/>
        </p:nvGrpSpPr>
        <p:grpSpPr>
          <a:xfrm>
            <a:off x="102685" y="2019524"/>
            <a:ext cx="592470" cy="3099336"/>
            <a:chOff x="190081" y="1277602"/>
            <a:chExt cx="592470" cy="3099336"/>
          </a:xfrm>
        </p:grpSpPr>
        <p:cxnSp>
          <p:nvCxnSpPr>
            <p:cNvPr id="73" name="肘形连接符 72"/>
            <p:cNvCxnSpPr/>
            <p:nvPr/>
          </p:nvCxnSpPr>
          <p:spPr>
            <a:xfrm rot="16200000" flipH="1">
              <a:off x="-1132464" y="2602750"/>
              <a:ext cx="3097720" cy="450655"/>
            </a:xfrm>
            <a:prstGeom prst="bentConnector3">
              <a:avLst>
                <a:gd name="adj1" fmla="val 100665"/>
              </a:avLst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H="1">
              <a:off x="190081" y="1277602"/>
              <a:ext cx="59247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74"/>
          <p:cNvSpPr txBox="1"/>
          <p:nvPr/>
        </p:nvSpPr>
        <p:spPr>
          <a:xfrm>
            <a:off x="375912" y="1263313"/>
            <a:ext cx="47494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b="1" dirty="0" smtClean="0"/>
              <a:t>sample 1</a:t>
            </a:r>
          </a:p>
          <a:p>
            <a:r>
              <a:rPr lang="en-US" altLang="zh-CN" sz="1300" b="1" dirty="0" smtClean="0"/>
              <a:t>1      1 -11.34 1 -2 -3 4 -5 6 </a:t>
            </a:r>
            <a:r>
              <a:rPr lang="en-US" altLang="zh-CN" sz="1300" b="1" dirty="0" err="1" smtClean="0"/>
              <a:t>imp:p</a:t>
            </a:r>
            <a:r>
              <a:rPr lang="en-US" altLang="zh-CN" sz="1300" b="1" dirty="0" smtClean="0"/>
              <a:t>=1       $</a:t>
            </a:r>
            <a:r>
              <a:rPr lang="zh-CN" altLang="en-US" sz="1300" b="1" dirty="0" smtClean="0"/>
              <a:t>铅板</a:t>
            </a:r>
          </a:p>
          <a:p>
            <a:r>
              <a:rPr lang="en-US" altLang="zh-CN" sz="1300" b="1" dirty="0" smtClean="0"/>
              <a:t>2      2 -3.67 7 -8 -9 </a:t>
            </a:r>
            <a:r>
              <a:rPr lang="en-US" altLang="zh-CN" sz="1300" b="1" dirty="0" err="1" smtClean="0"/>
              <a:t>imp:p</a:t>
            </a:r>
            <a:r>
              <a:rPr lang="en-US" altLang="zh-CN" sz="1300" b="1" dirty="0" smtClean="0"/>
              <a:t>=1             $</a:t>
            </a:r>
            <a:r>
              <a:rPr lang="zh-CN" altLang="en-US" sz="1300" b="1" dirty="0" smtClean="0"/>
              <a:t>探测器</a:t>
            </a:r>
          </a:p>
          <a:p>
            <a:r>
              <a:rPr lang="en-US" altLang="zh-CN" sz="1300" b="1" dirty="0" smtClean="0"/>
              <a:t>3      3 -0.001204 -10 #(7 -8 -9) </a:t>
            </a:r>
            <a:r>
              <a:rPr lang="en-US" altLang="zh-CN" sz="1300" b="1" dirty="0" err="1" smtClean="0"/>
              <a:t>imp:p</a:t>
            </a:r>
            <a:r>
              <a:rPr lang="en-US" altLang="zh-CN" sz="1300" b="1" dirty="0" smtClean="0"/>
              <a:t>=1       $</a:t>
            </a:r>
            <a:r>
              <a:rPr lang="zh-CN" altLang="en-US" sz="1300" b="1" dirty="0" smtClean="0"/>
              <a:t>空气</a:t>
            </a:r>
          </a:p>
          <a:p>
            <a:r>
              <a:rPr lang="en-US" altLang="zh-CN" sz="1300" b="1" dirty="0" smtClean="0"/>
              <a:t>4      0 10 </a:t>
            </a:r>
            <a:r>
              <a:rPr lang="en-US" altLang="zh-CN" sz="1300" b="1" dirty="0" err="1" smtClean="0"/>
              <a:t>imp:p</a:t>
            </a:r>
            <a:r>
              <a:rPr lang="en-US" altLang="zh-CN" sz="1300" b="1" dirty="0" smtClean="0"/>
              <a:t>=0</a:t>
            </a:r>
          </a:p>
          <a:p>
            <a:endParaRPr lang="en-US" altLang="zh-CN" sz="1300" b="1" dirty="0" smtClean="0"/>
          </a:p>
          <a:p>
            <a:r>
              <a:rPr lang="en-US" altLang="zh-CN" sz="1300" b="1" dirty="0" smtClean="0"/>
              <a:t>1      </a:t>
            </a:r>
            <a:r>
              <a:rPr lang="en-US" altLang="zh-CN" sz="1300" b="1" dirty="0" err="1" smtClean="0"/>
              <a:t>py</a:t>
            </a:r>
            <a:r>
              <a:rPr lang="en-US" altLang="zh-CN" sz="1300" b="1" dirty="0" smtClean="0"/>
              <a:t> 10</a:t>
            </a:r>
          </a:p>
          <a:p>
            <a:r>
              <a:rPr lang="en-US" altLang="zh-CN" sz="1300" b="1" dirty="0" smtClean="0"/>
              <a:t>2      </a:t>
            </a:r>
            <a:r>
              <a:rPr lang="en-US" altLang="zh-CN" sz="1300" b="1" dirty="0" err="1" smtClean="0"/>
              <a:t>py</a:t>
            </a:r>
            <a:r>
              <a:rPr lang="en-US" altLang="zh-CN" sz="1300" b="1" dirty="0" smtClean="0"/>
              <a:t> 11</a:t>
            </a:r>
          </a:p>
          <a:p>
            <a:r>
              <a:rPr lang="en-US" altLang="zh-CN" sz="1300" b="1" dirty="0" smtClean="0"/>
              <a:t>3      </a:t>
            </a:r>
            <a:r>
              <a:rPr lang="en-US" altLang="zh-CN" sz="1300" b="1" dirty="0" err="1" smtClean="0"/>
              <a:t>pz</a:t>
            </a:r>
            <a:r>
              <a:rPr lang="en-US" altLang="zh-CN" sz="1300" b="1" dirty="0" smtClean="0"/>
              <a:t> 5</a:t>
            </a:r>
          </a:p>
          <a:p>
            <a:r>
              <a:rPr lang="en-US" altLang="zh-CN" sz="1300" b="1" dirty="0" smtClean="0"/>
              <a:t>4      </a:t>
            </a:r>
            <a:r>
              <a:rPr lang="en-US" altLang="zh-CN" sz="1300" b="1" dirty="0" err="1" smtClean="0"/>
              <a:t>pz</a:t>
            </a:r>
            <a:r>
              <a:rPr lang="en-US" altLang="zh-CN" sz="1300" b="1" dirty="0" smtClean="0"/>
              <a:t> -5</a:t>
            </a:r>
          </a:p>
          <a:p>
            <a:r>
              <a:rPr lang="en-US" altLang="zh-CN" sz="1300" b="1" dirty="0" smtClean="0"/>
              <a:t>5      </a:t>
            </a:r>
            <a:r>
              <a:rPr lang="en-US" altLang="zh-CN" sz="1300" b="1" dirty="0" err="1" smtClean="0"/>
              <a:t>px</a:t>
            </a:r>
            <a:r>
              <a:rPr lang="en-US" altLang="zh-CN" sz="1300" b="1" dirty="0" smtClean="0"/>
              <a:t> 5</a:t>
            </a:r>
          </a:p>
          <a:p>
            <a:r>
              <a:rPr lang="en-US" altLang="zh-CN" sz="1300" b="1" dirty="0" smtClean="0"/>
              <a:t>6      </a:t>
            </a:r>
            <a:r>
              <a:rPr lang="en-US" altLang="zh-CN" sz="1300" b="1" dirty="0" err="1" smtClean="0"/>
              <a:t>px</a:t>
            </a:r>
            <a:r>
              <a:rPr lang="en-US" altLang="zh-CN" sz="1300" b="1" dirty="0" smtClean="0"/>
              <a:t> -5</a:t>
            </a:r>
          </a:p>
          <a:p>
            <a:r>
              <a:rPr lang="en-US" altLang="zh-CN" sz="1300" b="1" dirty="0" smtClean="0"/>
              <a:t>7      </a:t>
            </a:r>
            <a:r>
              <a:rPr lang="en-US" altLang="zh-CN" sz="1300" b="1" dirty="0" err="1" smtClean="0"/>
              <a:t>py</a:t>
            </a:r>
            <a:r>
              <a:rPr lang="en-US" altLang="zh-CN" sz="1300" b="1" dirty="0" smtClean="0"/>
              <a:t> 13</a:t>
            </a:r>
          </a:p>
          <a:p>
            <a:r>
              <a:rPr lang="en-US" altLang="zh-CN" sz="1300" b="1" dirty="0" smtClean="0"/>
              <a:t>8      cy 5</a:t>
            </a:r>
          </a:p>
          <a:p>
            <a:r>
              <a:rPr lang="en-US" altLang="zh-CN" sz="1300" b="1" dirty="0" smtClean="0"/>
              <a:t>9      </a:t>
            </a:r>
            <a:r>
              <a:rPr lang="en-US" altLang="zh-CN" sz="1300" b="1" dirty="0" err="1" smtClean="0"/>
              <a:t>py</a:t>
            </a:r>
            <a:r>
              <a:rPr lang="en-US" altLang="zh-CN" sz="1300" b="1" dirty="0" smtClean="0"/>
              <a:t> 23</a:t>
            </a:r>
          </a:p>
          <a:p>
            <a:r>
              <a:rPr lang="en-US" altLang="zh-CN" sz="1300" b="1" dirty="0" smtClean="0"/>
              <a:t>10     so 50</a:t>
            </a:r>
          </a:p>
          <a:p>
            <a:endParaRPr lang="en-US" altLang="zh-CN" sz="1300" b="1" dirty="0" smtClean="0"/>
          </a:p>
          <a:p>
            <a:r>
              <a:rPr lang="en-US" altLang="zh-CN" sz="1300" b="1" dirty="0" smtClean="0"/>
              <a:t>M1     82207   1              $</a:t>
            </a:r>
            <a:r>
              <a:rPr lang="zh-CN" altLang="en-US" sz="1300" b="1" dirty="0" smtClean="0"/>
              <a:t>铅</a:t>
            </a:r>
          </a:p>
          <a:p>
            <a:r>
              <a:rPr lang="en-US" altLang="zh-CN" sz="1300" b="1" dirty="0" smtClean="0"/>
              <a:t>M2     11023   0.5  53127   0.5 $</a:t>
            </a:r>
            <a:r>
              <a:rPr lang="en-US" altLang="zh-CN" sz="1300" b="1" dirty="0" err="1" smtClean="0"/>
              <a:t>NaI</a:t>
            </a:r>
            <a:r>
              <a:rPr lang="zh-CN" altLang="en-US" sz="1300" b="1" dirty="0" smtClean="0"/>
              <a:t>探测器</a:t>
            </a:r>
          </a:p>
          <a:p>
            <a:r>
              <a:rPr lang="en-US" altLang="zh-CN" sz="1300" b="1" dirty="0" smtClean="0"/>
              <a:t>M3     7014       -0.7571</a:t>
            </a:r>
          </a:p>
          <a:p>
            <a:r>
              <a:rPr lang="en-US" altLang="zh-CN" sz="1300" b="1" dirty="0" smtClean="0"/>
              <a:t>       8016       -0.2305</a:t>
            </a:r>
          </a:p>
          <a:p>
            <a:r>
              <a:rPr lang="en-US" altLang="zh-CN" sz="1300" b="1" dirty="0" smtClean="0"/>
              <a:t>       18000      -0.0124   $</a:t>
            </a:r>
            <a:r>
              <a:rPr lang="zh-CN" altLang="en-US" sz="1300" b="1" dirty="0" smtClean="0"/>
              <a:t>空气</a:t>
            </a:r>
          </a:p>
          <a:p>
            <a:r>
              <a:rPr lang="en-US" altLang="zh-CN" sz="1300" b="1" dirty="0" smtClean="0"/>
              <a:t>mode p</a:t>
            </a:r>
          </a:p>
          <a:p>
            <a:r>
              <a:rPr lang="en-US" altLang="zh-CN" sz="1300" b="1" dirty="0" smtClean="0"/>
              <a:t>f1:p 2</a:t>
            </a:r>
          </a:p>
          <a:p>
            <a:r>
              <a:rPr lang="en-US" altLang="zh-CN" sz="1300" b="1" dirty="0" smtClean="0"/>
              <a:t>e1  0 199i 2</a:t>
            </a:r>
          </a:p>
          <a:p>
            <a:r>
              <a:rPr lang="en-US" altLang="zh-CN" sz="1300" b="1" dirty="0" err="1" smtClean="0"/>
              <a:t>sdef</a:t>
            </a:r>
            <a:r>
              <a:rPr lang="en-US" altLang="zh-CN" sz="1300" b="1" dirty="0" smtClean="0"/>
              <a:t> </a:t>
            </a:r>
            <a:r>
              <a:rPr lang="en-US" altLang="zh-CN" sz="1300" b="1" dirty="0" err="1" smtClean="0"/>
              <a:t>pos</a:t>
            </a:r>
            <a:r>
              <a:rPr lang="en-US" altLang="zh-CN" sz="1300" b="1" dirty="0" smtClean="0"/>
              <a:t>=0 0 0 erg=1 par=2 </a:t>
            </a:r>
            <a:r>
              <a:rPr lang="en-US" altLang="zh-CN" sz="1300" b="1" dirty="0" err="1" smtClean="0"/>
              <a:t>wgt</a:t>
            </a:r>
            <a:r>
              <a:rPr lang="en-US" altLang="zh-CN" sz="1300" b="1" dirty="0" smtClean="0"/>
              <a:t>=1</a:t>
            </a:r>
          </a:p>
          <a:p>
            <a:r>
              <a:rPr lang="en-US" altLang="zh-CN" sz="1300" b="1" dirty="0" err="1" smtClean="0"/>
              <a:t>nps</a:t>
            </a:r>
            <a:r>
              <a:rPr lang="en-US" altLang="zh-CN" sz="1300" b="1" dirty="0" smtClean="0"/>
              <a:t> 1000000</a:t>
            </a:r>
            <a:endParaRPr lang="zh-CN" altLang="en-US" sz="1300" b="1" dirty="0"/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55" y="4302466"/>
            <a:ext cx="14478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00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基本结构和例子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930" y="4068893"/>
            <a:ext cx="3124739" cy="2658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931" y="1273499"/>
            <a:ext cx="3124739" cy="2658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96" y="1387506"/>
            <a:ext cx="6723218" cy="23028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46" y="3755230"/>
            <a:ext cx="6898183" cy="29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2700"/>
            <a:ext cx="42164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目</a:t>
            </a:r>
            <a:endParaRPr lang="en-US" altLang="zh-CN" sz="8800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/>
            <a:r>
              <a:rPr lang="zh-CN" altLang="en-US" sz="88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录</a:t>
            </a:r>
            <a:endParaRPr lang="zh-CN" altLang="en-US" sz="88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44954" y="997913"/>
            <a:ext cx="504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   MCNP</a:t>
            </a:r>
            <a:r>
              <a:rPr lang="zh-CN" altLang="en-US" sz="3200" b="1" dirty="0" smtClean="0">
                <a:solidFill>
                  <a:srgbClr val="0070C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基本结构和例子</a:t>
            </a:r>
            <a:endParaRPr lang="zh-CN" altLang="en-US" sz="3200" b="1" dirty="0">
              <a:solidFill>
                <a:srgbClr val="0070C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4954" y="2411149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02   </a:t>
            </a:r>
            <a:r>
              <a:rPr lang="en-US" altLang="zh-CN" dirty="0" smtClean="0">
                <a:solidFill>
                  <a:schemeClr val="tx1"/>
                </a:solidFill>
              </a:rPr>
              <a:t>MCNP</a:t>
            </a:r>
            <a:r>
              <a:rPr lang="zh-CN" altLang="en-US" dirty="0">
                <a:solidFill>
                  <a:schemeClr val="tx1"/>
                </a:solidFill>
              </a:rPr>
              <a:t>常见</a:t>
            </a:r>
            <a:r>
              <a:rPr lang="zh-CN" altLang="en-US" dirty="0" smtClean="0">
                <a:solidFill>
                  <a:schemeClr val="tx1"/>
                </a:solidFill>
              </a:rPr>
              <a:t>问题</a:t>
            </a:r>
            <a:r>
              <a:rPr lang="zh-CN" altLang="en-US" dirty="0">
                <a:solidFill>
                  <a:schemeClr val="tx1"/>
                </a:solidFill>
              </a:rPr>
              <a:t>及解决方法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44954" y="3824385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03   MCNP</a:t>
            </a:r>
            <a:r>
              <a:rPr lang="zh-CN" altLang="en-US" dirty="0" smtClean="0">
                <a:solidFill>
                  <a:srgbClr val="0070C0"/>
                </a:solidFill>
              </a:rPr>
              <a:t>中常用情况举例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4954" y="5237620"/>
            <a:ext cx="753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66FF66"/>
                </a:solidFill>
                <a:latin typeface="方正姚体" panose="02010601030101010101" pitchFamily="2" charset="-122"/>
                <a:ea typeface="方正姚体" panose="02010601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04   MCNP</a:t>
            </a:r>
            <a:r>
              <a:rPr lang="zh-CN" altLang="en-US" dirty="0" smtClean="0">
                <a:solidFill>
                  <a:srgbClr val="0070C0"/>
                </a:solidFill>
              </a:rPr>
              <a:t>中结果可视化编辑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编写问题及解决方法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2013854"/>
            <a:ext cx="5276850" cy="16383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63" y="2833004"/>
            <a:ext cx="4468565" cy="4117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13320" y="1408831"/>
            <a:ext cx="4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：截面数据缺失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363" y="2350889"/>
            <a:ext cx="5629275" cy="27622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13320" y="3795512"/>
            <a:ext cx="243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：几何错误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07" y="4164844"/>
            <a:ext cx="5314735" cy="242075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/>
          <a:srcRect r="16235"/>
          <a:stretch/>
        </p:blipFill>
        <p:spPr>
          <a:xfrm>
            <a:off x="5609344" y="4599005"/>
            <a:ext cx="3802568" cy="104231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912" y="3920399"/>
            <a:ext cx="2433851" cy="24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8959" y="140469"/>
            <a:ext cx="947387" cy="1268362"/>
          </a:xfrm>
          <a:custGeom>
            <a:avLst/>
            <a:gdLst>
              <a:gd name="connsiteX0" fmla="*/ 313206 w 947387"/>
              <a:gd name="connsiteY0" fmla="*/ 0 h 1268362"/>
              <a:gd name="connsiteX1" fmla="*/ 947387 w 947387"/>
              <a:gd name="connsiteY1" fmla="*/ 634181 h 1268362"/>
              <a:gd name="connsiteX2" fmla="*/ 313206 w 947387"/>
              <a:gd name="connsiteY2" fmla="*/ 1268362 h 1268362"/>
              <a:gd name="connsiteX3" fmla="*/ 66354 w 947387"/>
              <a:gd name="connsiteY3" fmla="*/ 1218525 h 1268362"/>
              <a:gd name="connsiteX4" fmla="*/ 0 w 947387"/>
              <a:gd name="connsiteY4" fmla="*/ 1182509 h 1268362"/>
              <a:gd name="connsiteX5" fmla="*/ 0 w 947387"/>
              <a:gd name="connsiteY5" fmla="*/ 85853 h 1268362"/>
              <a:gd name="connsiteX6" fmla="*/ 66354 w 947387"/>
              <a:gd name="connsiteY6" fmla="*/ 49837 h 1268362"/>
              <a:gd name="connsiteX7" fmla="*/ 313206 w 947387"/>
              <a:gd name="connsiteY7" fmla="*/ 0 h 126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7387" h="1268362">
                <a:moveTo>
                  <a:pt x="313206" y="0"/>
                </a:moveTo>
                <a:cubicBezTo>
                  <a:pt x="663454" y="0"/>
                  <a:pt x="947387" y="283933"/>
                  <a:pt x="947387" y="634181"/>
                </a:cubicBezTo>
                <a:cubicBezTo>
                  <a:pt x="947387" y="984429"/>
                  <a:pt x="663454" y="1268362"/>
                  <a:pt x="313206" y="1268362"/>
                </a:cubicBezTo>
                <a:cubicBezTo>
                  <a:pt x="225644" y="1268362"/>
                  <a:pt x="142227" y="1250616"/>
                  <a:pt x="66354" y="1218525"/>
                </a:cubicBezTo>
                <a:lnTo>
                  <a:pt x="0" y="1182509"/>
                </a:lnTo>
                <a:lnTo>
                  <a:pt x="0" y="85853"/>
                </a:lnTo>
                <a:lnTo>
                  <a:pt x="66354" y="49837"/>
                </a:lnTo>
                <a:cubicBezTo>
                  <a:pt x="142227" y="17746"/>
                  <a:pt x="225644" y="0"/>
                  <a:pt x="313206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068" y="391679"/>
            <a:ext cx="87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5F5EB"/>
                </a:solidFill>
                <a:latin typeface="Broadway" panose="04040905080B02020502" pitchFamily="82" charset="0"/>
                <a:ea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F5F5EB"/>
              </a:solidFill>
              <a:latin typeface="Broadway" panose="04040905080B02020502" pitchFamily="82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9313" y="394126"/>
            <a:ext cx="4793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MCNP</a:t>
            </a:r>
            <a:r>
              <a:rPr lang="zh-CN" altLang="en-US" sz="32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编写问题及解决方法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50" y="1554152"/>
            <a:ext cx="3810000" cy="76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44635"/>
          <a:stretch/>
        </p:blipFill>
        <p:spPr>
          <a:xfrm>
            <a:off x="5364678" y="1408831"/>
            <a:ext cx="3912785" cy="1158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87" y="3495876"/>
            <a:ext cx="5308873" cy="10351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9" y="2997657"/>
            <a:ext cx="5537485" cy="2031543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0481508" y="2891253"/>
            <a:ext cx="0" cy="2546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13" y="5532795"/>
            <a:ext cx="5753396" cy="1104957"/>
          </a:xfrm>
          <a:prstGeom prst="rect">
            <a:avLst/>
          </a:prstGeom>
        </p:spPr>
      </p:pic>
      <p:sp>
        <p:nvSpPr>
          <p:cNvPr id="12" name="文本框 28"/>
          <p:cNvSpPr txBox="1"/>
          <p:nvPr/>
        </p:nvSpPr>
        <p:spPr>
          <a:xfrm>
            <a:off x="1432540" y="1224165"/>
            <a:ext cx="243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粒子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8"/>
          <p:cNvSpPr txBox="1"/>
          <p:nvPr/>
        </p:nvSpPr>
        <p:spPr>
          <a:xfrm>
            <a:off x="1432540" y="3126544"/>
            <a:ext cx="243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字节过多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8"/>
          <p:cNvSpPr txBox="1"/>
          <p:nvPr/>
        </p:nvSpPr>
        <p:spPr>
          <a:xfrm>
            <a:off x="1249313" y="5164545"/>
            <a:ext cx="243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材料卡定义错误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06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825</Words>
  <Application>Microsoft Office PowerPoint</Application>
  <PresentationFormat>宽屏</PresentationFormat>
  <Paragraphs>184</Paragraphs>
  <Slides>34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9" baseType="lpstr">
      <vt:lpstr>Arial Unicode MS</vt:lpstr>
      <vt:lpstr>Microsoft YaHei UI</vt:lpstr>
      <vt:lpstr>方正姚体</vt:lpstr>
      <vt:lpstr>黑体</vt:lpstr>
      <vt:lpstr>华康俪金黑W8(P)</vt:lpstr>
      <vt:lpstr>宋体</vt:lpstr>
      <vt:lpstr>微软雅黑</vt:lpstr>
      <vt:lpstr>幼圆</vt:lpstr>
      <vt:lpstr>Arial</vt:lpstr>
      <vt:lpstr>Broadway</vt:lpstr>
      <vt:lpstr>Calibri</vt:lpstr>
      <vt:lpstr>Calibri Light</vt:lpstr>
      <vt:lpstr>Times New Roman</vt:lpstr>
      <vt:lpstr>Office 主题</vt:lpstr>
      <vt:lpstr>Origin 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程璨</dc:creator>
  <cp:lastModifiedBy>程璨</cp:lastModifiedBy>
  <cp:revision>250</cp:revision>
  <dcterms:created xsi:type="dcterms:W3CDTF">2015-06-10T10:39:14Z</dcterms:created>
  <dcterms:modified xsi:type="dcterms:W3CDTF">2017-11-02T14:31:58Z</dcterms:modified>
</cp:coreProperties>
</file>